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sldIdLst>
    <p:sldId id="256" r:id="rId5"/>
    <p:sldId id="257" r:id="rId7"/>
    <p:sldId id="258" r:id="rId8"/>
    <p:sldId id="292" r:id="rId9"/>
    <p:sldId id="259" r:id="rId10"/>
    <p:sldId id="260" r:id="rId11"/>
    <p:sldId id="261" r:id="rId12"/>
    <p:sldId id="262" r:id="rId13"/>
    <p:sldId id="263" r:id="rId14"/>
    <p:sldId id="277" r:id="rId15"/>
    <p:sldId id="265" r:id="rId16"/>
    <p:sldId id="266" r:id="rId17"/>
    <p:sldId id="267" r:id="rId18"/>
    <p:sldId id="278" r:id="rId19"/>
    <p:sldId id="279" r:id="rId20"/>
    <p:sldId id="280" r:id="rId21"/>
    <p:sldId id="271" r:id="rId22"/>
    <p:sldId id="272" r:id="rId23"/>
    <p:sldId id="273" r:id="rId24"/>
    <p:sldId id="281" r:id="rId25"/>
    <p:sldId id="282" r:id="rId26"/>
    <p:sldId id="283" r:id="rId27"/>
    <p:sldId id="284" r:id="rId28"/>
    <p:sldId id="276" r:id="rId29"/>
  </p:sldIdLst>
  <p:sldSz cx="9144000" cy="6858000" type="screen4x3"/>
  <p:notesSz cx="6858000" cy="9144000"/>
  <p:defaultTextStyle>
    <a:defPPr>
      <a:defRPr lang="en-GB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1pPr>
    <a:lvl2pPr marL="742950" lvl="1" indent="-28575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2pPr>
    <a:lvl3pPr marL="1143000" lvl="2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3pPr>
    <a:lvl4pPr marL="1600200" lvl="3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4pPr>
    <a:lvl5pPr marL="2057400" lvl="4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5pPr>
    <a:lvl6pPr marL="2286000" lvl="5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6pPr>
    <a:lvl7pPr marL="2743200" lvl="6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7pPr>
    <a:lvl8pPr marL="3200400" lvl="7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8pPr>
    <a:lvl9pPr marL="3657600" lvl="8" indent="-22860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bg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>
        <p:scale>
          <a:sx n="70" d="100"/>
          <a:sy n="70" d="100"/>
        </p:scale>
        <p:origin x="660" y="48"/>
      </p:cViewPr>
      <p:guideLst>
        <p:guide orient="horz" pos="2160"/>
        <p:guide pos="2882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AutoShape 1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/>
          <a:p>
            <a:pPr lvl="0" indent="0">
              <a:buClrTx/>
              <a:buFont typeface="Times New Roman" panose="02020603050405020304" pitchFamily="16" charset="0"/>
              <a:buNone/>
            </a:pPr>
            <a:endParaRPr lang="en-US" altLang="en-US" dirty="0"/>
          </a:p>
        </p:txBody>
      </p:sp>
      <p:sp>
        <p:nvSpPr>
          <p:cNvPr id="4099" name="Text Box 2"/>
          <p:cNvSpPr txBox="1"/>
          <p:nvPr/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>
              <a:buClrTx/>
              <a:buFont typeface="Times New Roman" panose="02020603050405020304" pitchFamily="16" charset="0"/>
              <a:buNone/>
            </a:pPr>
            <a:endParaRPr lang="en-US" altLang="en-US" dirty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/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6" charset="0"/>
                <a:cs typeface="DejaVu Sans" charset="0"/>
              </a:defRPr>
            </a:lvl1pPr>
          </a:lstStyle>
          <a:p>
            <a:pPr marL="215900" marR="0" lvl="0" indent="-21590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6" charset="0"/>
              <a:ea typeface="+mn-ea"/>
              <a:cs typeface="DejaVu Sans" charset="0"/>
            </a:endParaRPr>
          </a:p>
        </p:txBody>
      </p:sp>
      <p:sp>
        <p:nvSpPr>
          <p:cNvPr id="4101" name="Rectangle 4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213" cy="3084513"/>
          </a:xfrm>
          <a:prstGeom prst="rect">
            <a:avLst/>
          </a:prstGeom>
          <a:noFill/>
          <a:ln w="1260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400550"/>
            <a:ext cx="5484813" cy="359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6" charset="0"/>
              <a:ea typeface="+mn-ea"/>
              <a:cs typeface="+mn-cs"/>
            </a:endParaRPr>
          </a:p>
        </p:txBody>
      </p:sp>
      <p:sp>
        <p:nvSpPr>
          <p:cNvPr id="4103" name="Text Box 6"/>
          <p:cNvSpPr txBox="1"/>
          <p:nvPr/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>
              <a:buClrTx/>
              <a:buFont typeface="Times New Roman" panose="02020603050405020304" pitchFamily="16" charset="0"/>
              <a:buNone/>
            </a:pPr>
            <a:endParaRPr lang="en-US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/>
          <a:lstStyle>
            <a:lvl1pPr marL="215900" indent="-215900"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6" charset="0"/>
                <a:cs typeface="DejaVu Sans" charset="0"/>
              </a:defRPr>
            </a:lvl1pPr>
          </a:lstStyle>
          <a:p>
            <a:pPr marL="215900" marR="0" lvl="0" indent="-21590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fld id="{5B961FD1-7C98-42A6-A785-B6D77A290FF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6" charset="0"/>
                <a:ea typeface="+mn-ea"/>
                <a:cs typeface="DejaVu Sans" charset="0"/>
              </a:rPr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6" charset="0"/>
              <a:ea typeface="+mn-ea"/>
              <a:cs typeface="DejaVu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defRPr sz="1200" kern="1200">
        <a:solidFill>
          <a:srgbClr val="000000"/>
        </a:solidFill>
        <a:latin typeface="Times New Roman" panose="02020603050405020304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defRPr sz="1200" kern="1200">
        <a:solidFill>
          <a:srgbClr val="000000"/>
        </a:solidFill>
        <a:latin typeface="Times New Roman" panose="02020603050405020304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defRPr sz="1200" kern="1200">
        <a:solidFill>
          <a:srgbClr val="000000"/>
        </a:solidFill>
        <a:latin typeface="Times New Roman" panose="02020603050405020304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defRPr sz="1200" kern="1200">
        <a:solidFill>
          <a:srgbClr val="000000"/>
        </a:solidFill>
        <a:latin typeface="Times New Roman" panose="02020603050405020304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6" charset="0"/>
      <a:defRPr sz="1200" kern="1200">
        <a:solidFill>
          <a:srgbClr val="000000"/>
        </a:solidFill>
        <a:latin typeface="Times New Roman" panose="02020603050405020304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6147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6148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  <p:sp>
        <p:nvSpPr>
          <p:cNvPr id="6149" name="Text Box 3"/>
          <p:cNvSpPr txBox="1"/>
          <p:nvPr/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/>
          <a:p>
            <a:pPr lvl="0" indent="0" algn="r" defTabSz="0" eaLnBrk="1" hangingPunct="1"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</a:fld>
            <a:endParaRPr lang="en-US" alt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6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25603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25604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27651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27652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2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32771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32772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4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34819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34820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36867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36868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43011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43012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8195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8196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10243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10244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12291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12292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14339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14340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16387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16388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18435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18436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20483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20484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3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0212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0000" tIns="46800" rIns="90000" bIns="46800" anchor="b"/>
          <a:p>
            <a:pPr marL="215900" lvl="0" indent="-215900" algn="r" defTabSz="0" eaLnBrk="1" hangingPunct="1">
              <a:buClrTx/>
              <a:buSzPct val="45000"/>
              <a:buFont typeface="Wingdings" panose="05000000000000000000" pitchFamily="2" charset="2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fld id="{9A0DB2DC-4C9A-4742-B13C-FB6460FD3503}" type="slidenum">
              <a:rPr lang="en-US" altLang="en-US" sz="1200" dirty="0">
                <a:solidFill>
                  <a:srgbClr val="000000"/>
                </a:solidFill>
                <a:latin typeface="Times New Roman" panose="02020603050405020304" pitchFamily="16" charset="0"/>
              </a:rPr>
            </a:fld>
            <a:endParaRPr lang="en-US" altLang="en-US" sz="1200" dirty="0">
              <a:solidFill>
                <a:srgbClr val="000000"/>
              </a:solidFill>
              <a:latin typeface="Times New Roman" panose="02020603050405020304" pitchFamily="16" charset="0"/>
              <a:ea typeface="DejaVu Sans" charset="0"/>
            </a:endParaRPr>
          </a:p>
        </p:txBody>
      </p:sp>
      <p:sp>
        <p:nvSpPr>
          <p:cNvPr id="23555" name="Rectangle 1"/>
          <p:cNvSpPr>
            <a:spLocks noGrp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solidFill>
            <a:srgbClr val="FFFFFF"/>
          </a:solidFill>
        </p:spPr>
      </p:sp>
      <p:sp>
        <p:nvSpPr>
          <p:cNvPr id="23556" name="Rectangle 2"/>
          <p:cNvSpPr/>
          <p:nvPr>
            <p:ph type="body"/>
          </p:nvPr>
        </p:nvSpPr>
        <p:spPr>
          <a:xfrm>
            <a:off x="685800" y="4400550"/>
            <a:ext cx="5486400" cy="3600450"/>
          </a:xfrm>
        </p:spPr>
        <p:txBody>
          <a:bodyPr wrap="none" lIns="90000" tIns="46800" rIns="90000" bIns="46800" anchor="ctr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5388" y="915988"/>
            <a:ext cx="1698625" cy="5018087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338" y="915988"/>
            <a:ext cx="4946650" cy="5018087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338" y="2490788"/>
            <a:ext cx="3322637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490788"/>
            <a:ext cx="3322638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0000" tIns="46800" rIns="90000" bIns="46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5388" y="915988"/>
            <a:ext cx="1698625" cy="5018087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338" y="915988"/>
            <a:ext cx="4946650" cy="5018087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338" y="2490788"/>
            <a:ext cx="3322637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490788"/>
            <a:ext cx="3322638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0000" tIns="46800" rIns="90000" bIns="46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5388" y="915988"/>
            <a:ext cx="1698625" cy="5018087"/>
          </a:xfrm>
        </p:spPr>
        <p:txBody>
          <a:bodyPr vert="eaVert"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338" y="915988"/>
            <a:ext cx="4946650" cy="5018087"/>
          </a:xfrm>
        </p:spPr>
        <p:txBody>
          <a:bodyPr vert="eaVert"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338" y="2490788"/>
            <a:ext cx="3322637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490788"/>
            <a:ext cx="3322638" cy="3443287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  <a:p>
            <a:pPr lvl="1" fontAlgn="base"/>
            <a:r>
              <a:rPr lang="en-US" strike="noStrike" noProof="1"/>
              <a:t>Second level</a:t>
            </a:r>
            <a:endParaRPr lang="en-US" strike="noStrike" noProof="1"/>
          </a:p>
          <a:p>
            <a:pPr lvl="2" fontAlgn="base"/>
            <a:r>
              <a:rPr lang="en-US" strike="noStrike" noProof="1"/>
              <a:t>Third level</a:t>
            </a:r>
            <a:endParaRPr lang="en-US" strike="noStrike" noProof="1"/>
          </a:p>
          <a:p>
            <a:pPr lvl="3" fontAlgn="base"/>
            <a:r>
              <a:rPr lang="en-US" strike="noStrike" noProof="1"/>
              <a:t>Fourth level</a:t>
            </a:r>
            <a:endParaRPr lang="en-US" strike="noStrike" noProof="1"/>
          </a:p>
          <a:p>
            <a:pPr lvl="4" fontAlgn="base"/>
            <a:r>
              <a:rPr lang="en-US" strike="noStrike" noProof="1"/>
              <a:t>Fifth level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en-US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0000" tIns="46800" rIns="90000" bIns="4680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en-US" strike="noStrike" noProof="1"/>
              <a:t>Click to edit Master text styles</a:t>
            </a:r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image" Target="../media/image7.png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1"/>
          <p:cNvGrpSpPr/>
          <p:nvPr/>
        </p:nvGrpSpPr>
        <p:grpSpPr>
          <a:xfrm>
            <a:off x="0" y="0"/>
            <a:ext cx="9150350" cy="6856413"/>
            <a:chOff x="0" y="0"/>
            <a:chExt cx="5764" cy="4319"/>
          </a:xfrm>
        </p:grpSpPr>
        <p:pic>
          <p:nvPicPr>
            <p:cNvPr id="1027" name="Pictur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59" cy="431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028" name="Group 3"/>
            <p:cNvGrpSpPr/>
            <p:nvPr/>
          </p:nvGrpSpPr>
          <p:grpSpPr>
            <a:xfrm>
              <a:off x="345" y="338"/>
              <a:ext cx="5075" cy="3636"/>
              <a:chOff x="345" y="338"/>
              <a:chExt cx="5075" cy="3636"/>
            </a:xfrm>
          </p:grpSpPr>
          <p:pic>
            <p:nvPicPr>
              <p:cNvPr id="1029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" y="338"/>
                <a:ext cx="5075" cy="36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030" name="Text Box 5"/>
              <p:cNvSpPr txBox="1"/>
              <p:nvPr/>
            </p:nvSpPr>
            <p:spPr>
              <a:xfrm>
                <a:off x="349" y="342"/>
                <a:ext cx="5063" cy="36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lvl="0" indent="0" eaLnBrk="0" hangingPunct="0">
                  <a:buClrTx/>
                  <a:buFont typeface="Times New Roman" panose="02020603050405020304" pitchFamily="16" charset="0"/>
                  <a:buNone/>
                </a:pP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031" name="Picture 6"/>
            <p:cNvPicPr>
              <a:picLocks noChangeAspect="1"/>
            </p:cNvPicPr>
            <p:nvPr/>
          </p:nvPicPr>
          <p:blipFill>
            <a:blip r:embed="rId15"/>
            <a:srcRect r="14235"/>
            <a:stretch>
              <a:fillRect/>
            </a:stretch>
          </p:blipFill>
          <p:spPr>
            <a:xfrm>
              <a:off x="0" y="1971"/>
              <a:ext cx="431" cy="38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32" name="Picture 7"/>
            <p:cNvPicPr>
              <a:picLocks noChangeAspect="1"/>
            </p:cNvPicPr>
            <p:nvPr/>
          </p:nvPicPr>
          <p:blipFill>
            <a:blip r:embed="rId15"/>
            <a:srcRect r="14235"/>
            <a:stretch>
              <a:fillRect/>
            </a:stretch>
          </p:blipFill>
          <p:spPr>
            <a:xfrm>
              <a:off x="5333" y="1971"/>
              <a:ext cx="431" cy="38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033" name="Rectangle 8"/>
          <p:cNvSpPr>
            <a:spLocks noGrp="1"/>
          </p:cNvSpPr>
          <p:nvPr>
            <p:ph type="title"/>
          </p:nvPr>
        </p:nvSpPr>
        <p:spPr>
          <a:xfrm>
            <a:off x="1176338" y="915988"/>
            <a:ext cx="6797675" cy="13017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/>
          <a:p>
            <a:pPr lvl="0"/>
            <a:r>
              <a:rPr lang="en-GB" altLang="en-US" dirty="0"/>
              <a:t>Click to edit the title text format</a:t>
            </a:r>
            <a:endParaRPr lang="en-GB" altLang="en-US" dirty="0"/>
          </a:p>
        </p:txBody>
      </p:sp>
      <p:sp>
        <p:nvSpPr>
          <p:cNvPr id="1034" name="Rectangle 9"/>
          <p:cNvSpPr>
            <a:spLocks noGrp="1"/>
          </p:cNvSpPr>
          <p:nvPr>
            <p:ph type="body"/>
          </p:nvPr>
        </p:nvSpPr>
        <p:spPr>
          <a:xfrm>
            <a:off x="1176338" y="2490788"/>
            <a:ext cx="6797675" cy="34432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/>
          <a:p>
            <a:pPr lvl="0" indent="-342900"/>
            <a:r>
              <a:rPr lang="en-GB" altLang="en-US" dirty="0"/>
              <a:t>Click to edit the outline text format</a:t>
            </a:r>
            <a:endParaRPr lang="en-GB" altLang="en-US" dirty="0"/>
          </a:p>
          <a:p>
            <a:pPr lvl="1" indent="-285750"/>
            <a:r>
              <a:rPr lang="en-GB" altLang="en-US" dirty="0"/>
              <a:t>Second Outline Level</a:t>
            </a:r>
            <a:endParaRPr lang="en-GB" altLang="en-US" dirty="0"/>
          </a:p>
          <a:p>
            <a:pPr lvl="2" indent="-228600"/>
            <a:r>
              <a:rPr lang="en-GB" altLang="en-US" dirty="0"/>
              <a:t>Third Outline Level</a:t>
            </a:r>
            <a:endParaRPr lang="en-GB" altLang="en-US" dirty="0"/>
          </a:p>
          <a:p>
            <a:pPr lvl="3" indent="-228600"/>
            <a:r>
              <a:rPr lang="en-GB" altLang="en-US" dirty="0"/>
              <a:t>Fourth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Fifth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Sixth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Seventh Outline Level</a:t>
            </a:r>
            <a:endParaRPr lang="en-GB" altLang="en-US" dirty="0"/>
          </a:p>
        </p:txBody>
      </p:sp>
      <p:sp>
        <p:nvSpPr>
          <p:cNvPr id="1035" name="Text Box 10"/>
          <p:cNvSpPr txBox="1"/>
          <p:nvPr/>
        </p:nvSpPr>
        <p:spPr>
          <a:xfrm>
            <a:off x="6356350" y="5961063"/>
            <a:ext cx="114935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36" name="Text Box 11"/>
          <p:cNvSpPr txBox="1"/>
          <p:nvPr/>
        </p:nvSpPr>
        <p:spPr>
          <a:xfrm>
            <a:off x="1176338" y="5961063"/>
            <a:ext cx="510540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7580313" y="5961063"/>
            <a:ext cx="3937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/>
          <a:lstStyle>
            <a:lvl1pPr marL="215900" indent="-215900" algn="r">
              <a:buFont typeface="Wingdings" panose="05000000000000000000" pitchFamily="2" charset="2"/>
              <a:defRPr sz="1000">
                <a:solidFill>
                  <a:srgbClr val="000000"/>
                </a:solidFill>
                <a:latin typeface="Garamond" pitchFamily="16" charset="0"/>
                <a:ea typeface="SimSun" panose="02010600030101010101" pitchFamily="2" charset="-122"/>
              </a:defRPr>
            </a:lvl1pPr>
          </a:lstStyle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 kern="1200"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2050" name="Group 1"/>
          <p:cNvGrpSpPr/>
          <p:nvPr/>
        </p:nvGrpSpPr>
        <p:grpSpPr>
          <a:xfrm>
            <a:off x="0" y="0"/>
            <a:ext cx="9142413" cy="6856413"/>
            <a:chOff x="0" y="0"/>
            <a:chExt cx="5759" cy="4319"/>
          </a:xfrm>
        </p:grpSpPr>
        <p:pic>
          <p:nvPicPr>
            <p:cNvPr id="2051" name="Pictur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59" cy="431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2052" name="Group 3"/>
            <p:cNvGrpSpPr/>
            <p:nvPr/>
          </p:nvGrpSpPr>
          <p:grpSpPr>
            <a:xfrm>
              <a:off x="952" y="952"/>
              <a:ext cx="3858" cy="2418"/>
              <a:chOff x="952" y="952"/>
              <a:chExt cx="3858" cy="2418"/>
            </a:xfrm>
          </p:grpSpPr>
          <p:pic>
            <p:nvPicPr>
              <p:cNvPr id="2053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2" y="952"/>
                <a:ext cx="3858" cy="241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54" name="Text Box 5"/>
              <p:cNvSpPr txBox="1"/>
              <p:nvPr/>
            </p:nvSpPr>
            <p:spPr>
              <a:xfrm>
                <a:off x="954" y="957"/>
                <a:ext cx="3850" cy="24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lvl="0" indent="0" eaLnBrk="0" hangingPunct="0">
                  <a:buClrTx/>
                  <a:buFont typeface="Times New Roman" panose="02020603050405020304" pitchFamily="16" charset="0"/>
                  <a:buNone/>
                </a:pP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055" name="Picture 6"/>
            <p:cNvPicPr>
              <a:picLocks noChangeAspect="1"/>
            </p:cNvPicPr>
            <p:nvPr/>
          </p:nvPicPr>
          <p:blipFill>
            <a:blip r:embed="rId15"/>
            <a:srcRect r="47963"/>
            <a:stretch>
              <a:fillRect/>
            </a:stretch>
          </p:blipFill>
          <p:spPr>
            <a:xfrm>
              <a:off x="0" y="1971"/>
              <a:ext cx="1047" cy="38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056" name="Picture 7"/>
            <p:cNvPicPr>
              <a:picLocks noChangeAspect="1"/>
            </p:cNvPicPr>
            <p:nvPr/>
          </p:nvPicPr>
          <p:blipFill>
            <a:blip r:embed="rId15"/>
            <a:srcRect r="47963"/>
            <a:stretch>
              <a:fillRect/>
            </a:stretch>
          </p:blipFill>
          <p:spPr>
            <a:xfrm>
              <a:off x="4712" y="1971"/>
              <a:ext cx="1047" cy="385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057" name="Line 8"/>
          <p:cNvSpPr/>
          <p:nvPr/>
        </p:nvSpPr>
        <p:spPr>
          <a:xfrm>
            <a:off x="2019300" y="3471863"/>
            <a:ext cx="5113338" cy="1587"/>
          </a:xfrm>
          <a:prstGeom prst="line">
            <a:avLst/>
          </a:prstGeom>
          <a:ln w="15840" cap="rnd" cmpd="sng">
            <a:solidFill>
              <a:srgbClr val="83992A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8" name="Rectangle 9"/>
          <p:cNvSpPr>
            <a:spLocks noGrp="1"/>
          </p:cNvSpPr>
          <p:nvPr>
            <p:ph type="title"/>
          </p:nvPr>
        </p:nvSpPr>
        <p:spPr>
          <a:xfrm>
            <a:off x="1176338" y="915988"/>
            <a:ext cx="6797675" cy="13017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/>
          <a:p>
            <a:pPr lvl="0"/>
            <a:r>
              <a:rPr lang="en-GB" altLang="en-US" dirty="0"/>
              <a:t>Click to edit the title text format</a:t>
            </a:r>
            <a:endParaRPr lang="en-GB" altLang="en-US" dirty="0"/>
          </a:p>
        </p:txBody>
      </p:sp>
      <p:sp>
        <p:nvSpPr>
          <p:cNvPr id="2059" name="Rectangle 10"/>
          <p:cNvSpPr>
            <a:spLocks noGrp="1"/>
          </p:cNvSpPr>
          <p:nvPr>
            <p:ph type="body"/>
          </p:nvPr>
        </p:nvSpPr>
        <p:spPr>
          <a:xfrm>
            <a:off x="1176338" y="2490788"/>
            <a:ext cx="6797675" cy="34432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/>
          <a:p>
            <a:pPr lvl="0" indent="-342900"/>
            <a:r>
              <a:rPr lang="en-GB" altLang="en-US" dirty="0"/>
              <a:t>Click to edit the outline text format</a:t>
            </a:r>
            <a:endParaRPr lang="en-GB" altLang="en-US" dirty="0"/>
          </a:p>
          <a:p>
            <a:pPr lvl="1" indent="-285750"/>
            <a:r>
              <a:rPr lang="en-GB" altLang="en-US" dirty="0"/>
              <a:t>Second Outline Level</a:t>
            </a:r>
            <a:endParaRPr lang="en-GB" altLang="en-US" dirty="0"/>
          </a:p>
          <a:p>
            <a:pPr lvl="2" indent="-228600"/>
            <a:r>
              <a:rPr lang="en-GB" altLang="en-US" dirty="0"/>
              <a:t>Third Outline Level</a:t>
            </a:r>
            <a:endParaRPr lang="en-GB" altLang="en-US" dirty="0"/>
          </a:p>
          <a:p>
            <a:pPr lvl="3" indent="-228600"/>
            <a:r>
              <a:rPr lang="en-GB" altLang="en-US" dirty="0"/>
              <a:t>Fourth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Fifth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Sixth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Seventh Outline Level</a:t>
            </a:r>
            <a:endParaRPr lang="en-GB" altLang="en-US" dirty="0"/>
          </a:p>
        </p:txBody>
      </p:sp>
      <p:sp>
        <p:nvSpPr>
          <p:cNvPr id="2060" name="Text Box 11"/>
          <p:cNvSpPr txBox="1"/>
          <p:nvPr/>
        </p:nvSpPr>
        <p:spPr>
          <a:xfrm>
            <a:off x="6065838" y="5054600"/>
            <a:ext cx="67310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61" name="Text Box 12"/>
          <p:cNvSpPr txBox="1"/>
          <p:nvPr/>
        </p:nvSpPr>
        <p:spPr>
          <a:xfrm>
            <a:off x="1922463" y="5054600"/>
            <a:ext cx="406400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6816725" y="5054600"/>
            <a:ext cx="4127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/>
          <a:lstStyle>
            <a:lvl1pPr marL="215900" indent="-215900" algn="r">
              <a:buFont typeface="Wingdings" panose="05000000000000000000" pitchFamily="2" charset="2"/>
              <a:defRPr sz="1000">
                <a:solidFill>
                  <a:srgbClr val="000000"/>
                </a:solidFill>
                <a:latin typeface="Garamond" pitchFamily="16" charset="0"/>
                <a:ea typeface="SimSun" panose="02010600030101010101" pitchFamily="2" charset="-122"/>
              </a:defRPr>
            </a:lvl1pPr>
          </a:lstStyle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 kern="1200"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3074" name="Group 1"/>
          <p:cNvGrpSpPr/>
          <p:nvPr/>
        </p:nvGrpSpPr>
        <p:grpSpPr>
          <a:xfrm>
            <a:off x="0" y="0"/>
            <a:ext cx="9150350" cy="6856413"/>
            <a:chOff x="0" y="0"/>
            <a:chExt cx="5764" cy="4319"/>
          </a:xfrm>
        </p:grpSpPr>
        <p:pic>
          <p:nvPicPr>
            <p:cNvPr id="3075" name="Pictur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5759" cy="4319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3076" name="Group 3"/>
            <p:cNvGrpSpPr/>
            <p:nvPr/>
          </p:nvGrpSpPr>
          <p:grpSpPr>
            <a:xfrm>
              <a:off x="345" y="338"/>
              <a:ext cx="5075" cy="3636"/>
              <a:chOff x="345" y="338"/>
              <a:chExt cx="5075" cy="3636"/>
            </a:xfrm>
          </p:grpSpPr>
          <p:pic>
            <p:nvPicPr>
              <p:cNvPr id="3077" name="Picture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5" y="338"/>
                <a:ext cx="5075" cy="3636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3078" name="Text Box 5"/>
              <p:cNvSpPr txBox="1"/>
              <p:nvPr/>
            </p:nvSpPr>
            <p:spPr>
              <a:xfrm>
                <a:off x="349" y="342"/>
                <a:ext cx="5063" cy="362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ctr"/>
              <a:p>
                <a:pPr lvl="0" indent="0" eaLnBrk="0" hangingPunct="0">
                  <a:buClrTx/>
                  <a:buFont typeface="Times New Roman" panose="02020603050405020304" pitchFamily="16" charset="0"/>
                  <a:buNone/>
                </a:pPr>
                <a:endParaRPr lang="en-US" altLang="en-US" dirty="0"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3079" name="Picture 6"/>
            <p:cNvPicPr>
              <a:picLocks noChangeAspect="1"/>
            </p:cNvPicPr>
            <p:nvPr/>
          </p:nvPicPr>
          <p:blipFill>
            <a:blip r:embed="rId15"/>
            <a:srcRect r="14235"/>
            <a:stretch>
              <a:fillRect/>
            </a:stretch>
          </p:blipFill>
          <p:spPr>
            <a:xfrm>
              <a:off x="0" y="1971"/>
              <a:ext cx="431" cy="38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080" name="Picture 7"/>
            <p:cNvPicPr>
              <a:picLocks noChangeAspect="1"/>
            </p:cNvPicPr>
            <p:nvPr/>
          </p:nvPicPr>
          <p:blipFill>
            <a:blip r:embed="rId15"/>
            <a:srcRect r="14235"/>
            <a:stretch>
              <a:fillRect/>
            </a:stretch>
          </p:blipFill>
          <p:spPr>
            <a:xfrm>
              <a:off x="5333" y="1971"/>
              <a:ext cx="431" cy="38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081" name="Line 8"/>
          <p:cNvSpPr/>
          <p:nvPr/>
        </p:nvSpPr>
        <p:spPr>
          <a:xfrm>
            <a:off x="1277938" y="2355850"/>
            <a:ext cx="6596062" cy="1588"/>
          </a:xfrm>
          <a:prstGeom prst="line">
            <a:avLst/>
          </a:prstGeom>
          <a:ln w="15840" cap="rnd" cmpd="sng">
            <a:solidFill>
              <a:srgbClr val="83992A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82" name="Rectangle 9"/>
          <p:cNvSpPr>
            <a:spLocks noGrp="1"/>
          </p:cNvSpPr>
          <p:nvPr>
            <p:ph type="title"/>
          </p:nvPr>
        </p:nvSpPr>
        <p:spPr>
          <a:xfrm>
            <a:off x="1176338" y="915988"/>
            <a:ext cx="6797675" cy="1301750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ctr"/>
          <a:p>
            <a:pPr lvl="0"/>
            <a:r>
              <a:rPr lang="en-GB" altLang="en-US" dirty="0"/>
              <a:t>Click to edit the title text format</a:t>
            </a:r>
            <a:endParaRPr lang="en-GB" altLang="en-US" dirty="0"/>
          </a:p>
        </p:txBody>
      </p:sp>
      <p:sp>
        <p:nvSpPr>
          <p:cNvPr id="3083" name="Rectangle 10"/>
          <p:cNvSpPr>
            <a:spLocks noGrp="1"/>
          </p:cNvSpPr>
          <p:nvPr>
            <p:ph type="body"/>
          </p:nvPr>
        </p:nvSpPr>
        <p:spPr>
          <a:xfrm>
            <a:off x="1176338" y="2490788"/>
            <a:ext cx="6797675" cy="344328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/>
          <a:p>
            <a:pPr lvl="0" indent="-342900"/>
            <a:r>
              <a:rPr lang="en-GB" altLang="en-US" dirty="0"/>
              <a:t>Click to edit the outline text format</a:t>
            </a:r>
            <a:endParaRPr lang="en-GB" altLang="en-US" dirty="0"/>
          </a:p>
          <a:p>
            <a:pPr lvl="1" indent="-285750"/>
            <a:r>
              <a:rPr lang="en-GB" altLang="en-US" dirty="0"/>
              <a:t>Second Outline Level</a:t>
            </a:r>
            <a:endParaRPr lang="en-GB" altLang="en-US" dirty="0"/>
          </a:p>
          <a:p>
            <a:pPr lvl="2" indent="-228600"/>
            <a:r>
              <a:rPr lang="en-GB" altLang="en-US" dirty="0"/>
              <a:t>Third Outline Level</a:t>
            </a:r>
            <a:endParaRPr lang="en-GB" altLang="en-US" dirty="0"/>
          </a:p>
          <a:p>
            <a:pPr lvl="3" indent="-228600"/>
            <a:r>
              <a:rPr lang="en-GB" altLang="en-US" dirty="0"/>
              <a:t>Fourth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Fifth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Sixth Outline Level</a:t>
            </a:r>
            <a:endParaRPr lang="en-GB" altLang="en-US" dirty="0"/>
          </a:p>
          <a:p>
            <a:pPr lvl="4" indent="-228600"/>
            <a:r>
              <a:rPr lang="en-GB" altLang="en-US" dirty="0"/>
              <a:t>Seventh Outline Level</a:t>
            </a:r>
            <a:endParaRPr lang="en-GB" altLang="en-US" dirty="0"/>
          </a:p>
        </p:txBody>
      </p:sp>
      <p:sp>
        <p:nvSpPr>
          <p:cNvPr id="3084" name="Text Box 11"/>
          <p:cNvSpPr txBox="1"/>
          <p:nvPr/>
        </p:nvSpPr>
        <p:spPr>
          <a:xfrm>
            <a:off x="6356350" y="5961063"/>
            <a:ext cx="114935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85" name="Text Box 12"/>
          <p:cNvSpPr txBox="1"/>
          <p:nvPr/>
        </p:nvSpPr>
        <p:spPr>
          <a:xfrm>
            <a:off x="1176338" y="5961063"/>
            <a:ext cx="5105400" cy="279400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lvl="0" indent="0"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" name="Rectangle 13"/>
          <p:cNvSpPr>
            <a:spLocks noGrp="1" noChangeArrowheads="1"/>
          </p:cNvSpPr>
          <p:nvPr>
            <p:ph type="sldNum"/>
          </p:nvPr>
        </p:nvSpPr>
        <p:spPr bwMode="auto">
          <a:xfrm>
            <a:off x="7580313" y="5961063"/>
            <a:ext cx="39370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/>
          <a:lstStyle>
            <a:lvl1pPr marL="215900" indent="-215900" algn="r">
              <a:buFont typeface="Wingdings" panose="05000000000000000000" pitchFamily="2" charset="2"/>
              <a:defRPr sz="1000">
                <a:solidFill>
                  <a:srgbClr val="000000"/>
                </a:solidFill>
                <a:latin typeface="Garamond" pitchFamily="16" charset="0"/>
                <a:ea typeface="SimSun" panose="02010600030101010101" pitchFamily="2" charset="-122"/>
              </a:defRPr>
            </a:lvl1pPr>
          </a:lstStyle>
          <a:p>
            <a:pPr lvl="0" eaLnBrk="1" fontAlgn="base" hangingPunct="1">
              <a:buClr>
                <a:srgbClr val="000000"/>
              </a:buClr>
              <a:buSzPct val="45000"/>
              <a:buChar char="•"/>
            </a:pPr>
            <a:fld id="{9A0DB2DC-4C9A-4742-B13C-FB6460FD3503}" type="slidenum">
              <a:rPr lang="zh-CN" altLang="en-US" strike="noStrike" noProof="1" dirty="0">
                <a:latin typeface="Garamond" pitchFamily="16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 kern="1200"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6" charset="0"/>
        <a:defRPr sz="4000">
          <a:solidFill>
            <a:srgbClr val="262626"/>
          </a:solidFill>
          <a:latin typeface="Garamond" pitchFamily="16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6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5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4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ts val="600"/>
        </a:spcAft>
        <a:buClr>
          <a:srgbClr val="000000"/>
        </a:buClr>
        <a:buSzPct val="100000"/>
        <a:buFont typeface="Times New Roman" panose="02020603050405020304" pitchFamily="16" charset="0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ext Box 1"/>
          <p:cNvSpPr txBox="1"/>
          <p:nvPr/>
        </p:nvSpPr>
        <p:spPr>
          <a:xfrm>
            <a:off x="611188" y="381000"/>
            <a:ext cx="7502525" cy="3810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300" dirty="0">
                <a:solidFill>
                  <a:srgbClr val="002060"/>
                </a:solidFill>
                <a:latin typeface="Garamond" pitchFamily="16" charset="0"/>
                <a:ea typeface="SimSun" panose="02010600030101010101" pitchFamily="2" charset="-122"/>
              </a:rPr>
              <a:t>VIRTUAL REALITY</a:t>
            </a:r>
            <a:endParaRPr lang="en-US" altLang="en-US" sz="4300" dirty="0">
              <a:solidFill>
                <a:srgbClr val="002060"/>
              </a:solidFill>
              <a:latin typeface="Garamond" pitchFamily="16" charset="0"/>
              <a:ea typeface="SimSun" panose="02010600030101010101" pitchFamily="2" charset="-122"/>
            </a:endParaRPr>
          </a:p>
        </p:txBody>
      </p:sp>
      <p:sp>
        <p:nvSpPr>
          <p:cNvPr id="5122" name="Text Box 2"/>
          <p:cNvSpPr txBox="1"/>
          <p:nvPr/>
        </p:nvSpPr>
        <p:spPr>
          <a:xfrm>
            <a:off x="1922463" y="3598863"/>
            <a:ext cx="5308600" cy="1376362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512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5988"/>
            <a:ext cx="9144000" cy="5365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150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00" y="0"/>
            <a:ext cx="10744200" cy="708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Rectangle 1"/>
          <p:cNvSpPr/>
          <p:nvPr/>
        </p:nvSpPr>
        <p:spPr>
          <a:xfrm>
            <a:off x="2286000" y="1447800"/>
            <a:ext cx="4572000" cy="6461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br>
              <a:rPr lang="en-US" altLang="en-US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dirty="0">
              <a:solidFill>
                <a:srgbClr val="262626"/>
              </a:solidFill>
              <a:latin typeface="Garamond" pitchFamily="16" charset="0"/>
              <a:ea typeface="Noto Sans CJK SC Regular" charset="0"/>
            </a:endParaRPr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>
          <a:xfrm>
            <a:off x="1295400" y="906463"/>
            <a:ext cx="6797675" cy="1301750"/>
          </a:xfrm>
        </p:spPr>
        <p:txBody>
          <a:bodyPr vert="horz" wrap="square" lIns="90000" tIns="46800" rIns="90000" bIns="46800" anchor="ctr"/>
          <a:p>
            <a:r>
              <a:rPr lang="en-US" altLang="en-US" dirty="0">
                <a:solidFill>
                  <a:schemeClr val="bg1"/>
                </a:solidFill>
              </a:rPr>
              <a:t>1990–2000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6338" y="2490788"/>
            <a:ext cx="6797675" cy="3443288"/>
          </a:xfrm>
        </p:spPr>
        <p:txBody>
          <a:bodyPr vert="horz" wrap="square" lIns="90000" tIns="46800" rIns="90000" bIns="46800" numCol="1" anchor="t" anchorCtr="0" compatLnSpc="1"/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The 1990s saw the first widespread commercial releases of consumer headsets . In 1992, for instance, Computer Gaming World predicted 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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In 1991, Sega announced the  Sega VR headset for arcade games  and the Mega Drive console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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It used LCD screens in the visor 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stereo headphones,  and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inertial sensors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28575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Times New Roman" panose="02020603050405020304" pitchFamily="16" charset="0"/>
              <a:buNone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  that allowed the system to track and react to the movements  of the user's head. 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Text Box 1"/>
          <p:cNvSpPr txBox="1"/>
          <p:nvPr/>
        </p:nvSpPr>
        <p:spPr>
          <a:xfrm>
            <a:off x="1176338" y="-169862"/>
            <a:ext cx="6799262" cy="642937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176338" y="549275"/>
            <a:ext cx="6799263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Virtuality launched and went on to become the first mass-produced, networked, multiplayer VR entertainment system that was released in many countries , including a dedicated VR arcade at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Embarcadero Center .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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Costing up to $73,000 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per multi-pod Virtuality system, 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they featured </a:t>
            </a:r>
            <a:r>
              <a:rPr kumimoji="0" lang="en-US" altLang="en-US" sz="2400" b="0" i="0" u="sng" strike="noStrike" kern="1200" cap="none" spc="0" normalizeH="0" baseline="0" noProof="0">
                <a:ln>
                  <a:noFill/>
                </a:ln>
                <a:solidFill>
                  <a:srgbClr val="7A2D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headsets</a:t>
            </a:r>
            <a:r>
              <a:rPr kumimoji="0" lang="en-US" altLang="en-US" sz="2400" b="0" i="0" u="sng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and 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sng" strike="noStrike" kern="1200" cap="none" spc="0" normalizeH="0" baseline="0" noProof="0">
                <a:ln>
                  <a:noFill/>
                </a:ln>
                <a:solidFill>
                  <a:srgbClr val="7A2D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exoskeleton gloves</a:t>
            </a:r>
            <a:r>
              <a:rPr kumimoji="0" lang="en-US" altLang="en-US" sz="2400" b="0" i="0" u="sng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that gave 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one of the first "immersive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</a:rPr>
            </a:b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" VR experiences.</a:t>
            </a:r>
            <a:b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</a:rPr>
            </a:b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33663"/>
            <a:ext cx="2178050" cy="3535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611188" y="685800"/>
            <a:ext cx="7364413" cy="562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In 2010 , Palmer 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Luckey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designed the  first prototype of the Oculus Rif.</a:t>
            </a:r>
            <a:b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This prototype ,built on a shell of  another virtual reality headset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it boasted  a 90-degree field of vision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b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In 2014 ,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Faceboo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k purchased Oculus VR for $3.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By 2016 , there have been at least 230 companies developing VR-related products</a:t>
            </a:r>
            <a:b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Amazon 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v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Apple					 Microsoft 	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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Facebook                         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Sony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and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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Google                             Samsung                               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  </a:t>
            </a:r>
            <a:endParaRPr kumimoji="0" lang="en-US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Microsoft ,Sony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and 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Samsung 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all had dedicated AR and VR</a:t>
            </a:r>
            <a:b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groups.</a:t>
            </a:r>
            <a:b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0"/>
            <a:ext cx="91551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Text Box 1"/>
          <p:cNvSpPr txBox="1"/>
          <p:nvPr/>
        </p:nvSpPr>
        <p:spPr>
          <a:xfrm>
            <a:off x="1176338" y="404813"/>
            <a:ext cx="6799262" cy="2159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  <a:t>What is VR used for?</a:t>
            </a:r>
            <a:b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36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84213" y="620713"/>
            <a:ext cx="7291388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1. Military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VR can put a trainee in a number of different situations , places and environments so the military are using it for 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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flight simulations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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battlefield simulations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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medic training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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Vehicle simulation and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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virtual boot camp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. A key benefit of VR in the military is the education in costs for training 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2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 In addition to this , it can safely replicate dangerous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  <a:sym typeface="+mn-ea"/>
              </a:rPr>
              <a:t>training situations.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br>
              <a: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</a:br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5918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0000" tIns="46800" rIns="90000" bIns="46800" anchor="ctr"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338" y="915988"/>
            <a:ext cx="6797675" cy="5018088"/>
          </a:xfrm>
        </p:spPr>
        <p:txBody>
          <a:bodyPr vert="horz" wrap="square" lIns="90000" tIns="46800" rIns="90000" bIns="46800" numCol="1" anchor="t" anchorCtr="0" compatLnSpc="1"/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2. Sport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28575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Times New Roman" panose="02020603050405020304" pitchFamily="16" charset="0"/>
              <a:buNone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VR is revolutionizing the sports industry for both players and viewers.  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28575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Times New Roman" panose="02020603050405020304" pitchFamily="16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285750" marR="0" lvl="0" indent="-342900" algn="l" defTabSz="457200" rtl="0" eaLnBrk="1" fontAlgn="base" latinLnBrk="0" hangingPunct="1"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Times New Roman" panose="02020603050405020304" pitchFamily="16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It’s being used as a training aid :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458470" marR="0" lvl="0" indent="-457200" algn="l" defTabSz="457200" rtl="0" eaLnBrk="1" fontAlgn="base" latinLnBrk="0" hangingPunct="1"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to help measure athletic performance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and analysis technique.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458470" marR="0" lvl="0" indent="-457200" algn="l" defTabSz="457200" rtl="0" eaLnBrk="1" fontAlgn="base" latinLnBrk="0" hangingPunct="1">
              <a:lnSpc>
                <a:spcPct val="100000"/>
              </a:lnSpc>
              <a:spcBef>
                <a:spcPts val="6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Broadcasters are now streaming live games in virtual reality and preparing to one day sell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“virtual tickets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” to live games.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0000" tIns="46800" rIns="90000" bIns="46800" anchor="ctr"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382000" cy="6096000"/>
          </a:xfrm>
        </p:spPr>
        <p:txBody>
          <a:bodyPr vert="horz" wrap="square" lIns="90000" tIns="46800" rIns="90000" bIns="46800" numCol="1" anchor="t" anchorCtr="0" compatLnSpc="1"/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Times New Roman" panose="02020603050405020304" pitchFamily="16" charset="0"/>
              <a:buNone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3. Medical Training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Times New Roman" panose="02020603050405020304" pitchFamily="16" charset="0"/>
              <a:buNone/>
              <a:defRPr/>
            </a:pPr>
            <a:endParaRPr kumimoji="0" lang="en-US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Medical and dental students use VR to practice surgeries and procedures , allowing for a consequence free learning environment.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VR has become a primary method for treating post -traumatic stress . Using VR exposure therapy, a person enters a re-enactment of a traumatic event.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to treat anxiety, 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phobias and 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depression . 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Virtual reality technology can provide a safe environment for patients to come into contact with things they fear, 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  <a:p>
            <a:pPr marL="685800" marR="0" lvl="1" indent="-285750" algn="l" defTabSz="457200" rtl="0" eaLnBrk="1" fontAlgn="base" latinLnBrk="0" hangingPunct="1">
              <a:lnSpc>
                <a:spcPct val="90000"/>
              </a:lnSpc>
              <a:spcBef>
                <a:spcPts val="550"/>
              </a:spcBef>
              <a:spcAft>
                <a:spcPts val="600"/>
              </a:spcAft>
              <a:buClr>
                <a:srgbClr val="000000"/>
              </a:buClr>
              <a:buSzPct val="115000"/>
              <a:buFont typeface="Times New Roman" panose="02020603050405020304" pitchFamily="16" charset="0"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34" charset="0"/>
                <a:ea typeface="+mn-ea"/>
                <a:cs typeface="Helvetica" pitchFamily="34" charset="0"/>
              </a:rPr>
              <a:t>Whilst remaining in a controlled and safe environment.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Helvetica" pitchFamily="34" charset="0"/>
              <a:ea typeface="+mn-ea"/>
              <a:cs typeface="Helvetic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0" y="3175"/>
            <a:ext cx="11049000" cy="685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Rectangle 1"/>
          <p:cNvSpPr/>
          <p:nvPr/>
        </p:nvSpPr>
        <p:spPr>
          <a:xfrm>
            <a:off x="609600" y="1828800"/>
            <a:ext cx="6172200" cy="3600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itchFamily="34" charset="0"/>
              </a:rPr>
              <a:t>Surgery training can be done via virtual reality .</a:t>
            </a:r>
            <a:br>
              <a:rPr lang="en-US" altLang="en-US" sz="2000" dirty="0">
                <a:latin typeface="Helvetica" pitchFamily="34" charset="0"/>
              </a:rPr>
            </a:br>
            <a:r>
              <a:rPr lang="en-US" altLang="en-US" sz="2000" dirty="0">
                <a:latin typeface="Helvetica" pitchFamily="34" charset="0"/>
              </a:rPr>
              <a:t>To allow this, 360° video is recorded during operations and the data thus obtained can (together with other data) be shared online .</a:t>
            </a:r>
            <a:br>
              <a:rPr lang="en-US" altLang="en-US" sz="2000" dirty="0">
                <a:latin typeface="Helvetica" pitchFamily="34" charset="0"/>
              </a:rPr>
            </a:b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115000"/>
            </a:pPr>
            <a:r>
              <a:rPr lang="en-US" altLang="en-US" sz="2000" dirty="0">
                <a:latin typeface="Helvetica" pitchFamily="34" charset="0"/>
              </a:rPr>
              <a:t>Through virtual reality ,physicians can produce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115000"/>
            </a:pPr>
            <a:r>
              <a:rPr lang="en-US" altLang="en-US" sz="2000" dirty="0">
                <a:latin typeface="Helvetica" pitchFamily="34" charset="0"/>
              </a:rPr>
              <a:t>a three – dimensional  </a:t>
            </a:r>
            <a:br>
              <a:rPr lang="en-US" altLang="en-US" sz="2000" dirty="0">
                <a:latin typeface="Helvetica" pitchFamily="34" charset="0"/>
              </a:rPr>
            </a:br>
            <a:r>
              <a:rPr lang="en-US" altLang="en-US" sz="2000" dirty="0">
                <a:latin typeface="Helvetica" pitchFamily="34" charset="0"/>
              </a:rPr>
              <a:t>model that patients can see and manipulate. 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ct val="115000"/>
            </a:pPr>
            <a:r>
              <a:rPr lang="en-US" altLang="en-US" sz="2000" dirty="0">
                <a:latin typeface="Helvetica" pitchFamily="34" charset="0"/>
              </a:rPr>
              <a:t>This allows surgeons to map out the surgery ahead of</a:t>
            </a:r>
            <a:br>
              <a:rPr lang="en-US" altLang="en-US" sz="2000" dirty="0">
                <a:latin typeface="Helvetica" pitchFamily="34" charset="0"/>
              </a:rPr>
            </a:br>
            <a:r>
              <a:rPr lang="en-US" altLang="en-US" sz="2000" dirty="0">
                <a:latin typeface="Helvetica" pitchFamily="34" charset="0"/>
              </a:rPr>
              <a:t>time.</a:t>
            </a:r>
            <a:endParaRPr lang="en-US" altLang="x-none" sz="2000" dirty="0">
              <a:latin typeface="Helvetica" pitchFamily="34" charset="0"/>
              <a:ea typeface="Helvetica" pitchFamily="34" charset="0"/>
            </a:endParaRPr>
          </a:p>
        </p:txBody>
      </p:sp>
      <p:sp>
        <p:nvSpPr>
          <p:cNvPr id="30723" name="Rectangle 2"/>
          <p:cNvSpPr/>
          <p:nvPr/>
        </p:nvSpPr>
        <p:spPr>
          <a:xfrm>
            <a:off x="838200" y="914400"/>
            <a:ext cx="3124200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eaLnBrk="0" hangingPunct="0"/>
            <a:r>
              <a:rPr lang="en-US" altLang="en-US" sz="2800" dirty="0">
                <a:latin typeface="Helvetica" pitchFamily="34" charset="0"/>
              </a:rPr>
              <a:t>4. Surgery training</a:t>
            </a:r>
            <a:endParaRPr lang="en-US" altLang="en-US" sz="2800" dirty="0">
              <a:latin typeface="Helvetica" pitchFamily="34" charset="0"/>
              <a:ea typeface="Helvetica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 Box 1"/>
          <p:cNvSpPr txBox="1"/>
          <p:nvPr/>
        </p:nvSpPr>
        <p:spPr>
          <a:xfrm>
            <a:off x="1176338" y="549275"/>
            <a:ext cx="6799262" cy="7191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>
                <a:solidFill>
                  <a:srgbClr val="262626"/>
                </a:solidFill>
                <a:latin typeface="Garamond" pitchFamily="16" charset="0"/>
              </a:rPr>
              <a:t>Advantages and Disadvantages</a:t>
            </a:r>
            <a:endParaRPr lang="en-US" altLang="en-US" sz="40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31746" name="Text Box 2"/>
          <p:cNvSpPr txBox="1"/>
          <p:nvPr/>
        </p:nvSpPr>
        <p:spPr>
          <a:xfrm>
            <a:off x="1176338" y="1268413"/>
            <a:ext cx="6799262" cy="4667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000" b="1" u="sng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000" b="1" u="sng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800" b="1" dirty="0">
                <a:solidFill>
                  <a:srgbClr val="262626"/>
                </a:solidFill>
                <a:latin typeface="Garamond" pitchFamily="16" charset="0"/>
              </a:rPr>
              <a:t>advantages</a:t>
            </a:r>
            <a:endParaRPr lang="en-US" altLang="en-US" sz="2800" b="1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Provides outstanding visualizations that are not possible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Creates Interest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Increases Students' Engagement.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Does not Feel Like Work.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Improves the Quality of Education in Different Fields.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Eliminates the Language Barrier.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Used in various fields     </a:t>
            </a: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br>
              <a:rPr lang="en-US" altLang="en-US" sz="20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2000" dirty="0">
              <a:solidFill>
                <a:srgbClr val="262626"/>
              </a:solidFill>
              <a:latin typeface="Garamond" pitchFamily="16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Text Box 1"/>
          <p:cNvSpPr txBox="1"/>
          <p:nvPr/>
        </p:nvSpPr>
        <p:spPr>
          <a:xfrm>
            <a:off x="1600200" y="-315912"/>
            <a:ext cx="6799263" cy="100806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US" sz="40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33794" name="Text Box 2"/>
          <p:cNvSpPr txBox="1"/>
          <p:nvPr/>
        </p:nvSpPr>
        <p:spPr>
          <a:xfrm>
            <a:off x="1171575" y="457200"/>
            <a:ext cx="6799263" cy="57689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400" b="1" dirty="0">
                <a:solidFill>
                  <a:srgbClr val="262626"/>
                </a:solidFill>
                <a:latin typeface="Garamond" pitchFamily="16" charset="0"/>
              </a:rPr>
              <a:t>disadvantages</a:t>
            </a:r>
            <a:endParaRPr lang="en-US" altLang="en-US" sz="2400" b="1" dirty="0">
              <a:solidFill>
                <a:srgbClr val="262626"/>
              </a:solidFill>
              <a:latin typeface="Garamond" pitchFamily="16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endParaRPr lang="en-US" altLang="en-US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SzPct val="115000"/>
              <a:buFont typeface="Times New Roman" panose="02020603050405020304" pitchFamily="16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While virtual reality can be a great asset for most of the existent fields of activity, it can also  be a huge disadvantage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Deteriorates Human Connections.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Lack of Flexibility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Quite Expensive</a:t>
            </a:r>
            <a:endParaRPr lang="en-US" altLang="en-US" sz="2000" dirty="0">
              <a:solidFill>
                <a:srgbClr val="262626"/>
              </a:solidFill>
              <a:latin typeface="Helvetica" pitchFamily="34" charset="0"/>
            </a:endParaRPr>
          </a:p>
          <a:p>
            <a:pPr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170180" algn="l"/>
                <a:tab pos="627380" algn="l"/>
                <a:tab pos="1084580" algn="l"/>
                <a:tab pos="1541780" algn="l"/>
                <a:tab pos="1998980" algn="l"/>
                <a:tab pos="2456180" algn="l"/>
                <a:tab pos="2913380" algn="l"/>
                <a:tab pos="3370580" algn="l"/>
                <a:tab pos="3827780" algn="l"/>
                <a:tab pos="4284980" algn="l"/>
                <a:tab pos="4742180" algn="l"/>
                <a:tab pos="5199380" algn="l"/>
                <a:tab pos="5656580" algn="l"/>
                <a:tab pos="6113780" algn="l"/>
                <a:tab pos="6570980" algn="l"/>
                <a:tab pos="7028180" algn="l"/>
                <a:tab pos="7485380" algn="l"/>
                <a:tab pos="7942580" algn="l"/>
                <a:tab pos="8399780" algn="l"/>
                <a:tab pos="8856980" algn="l"/>
              </a:tabLst>
            </a:pPr>
            <a:r>
              <a:rPr lang="en-US" altLang="en-US" sz="2000" dirty="0">
                <a:solidFill>
                  <a:srgbClr val="262626"/>
                </a:solidFill>
                <a:latin typeface="Helvetica" pitchFamily="34" charset="0"/>
              </a:rPr>
              <a:t> Users addict to the virtual world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. 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6800" y="-25400"/>
            <a:ext cx="107442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Text Box 1"/>
          <p:cNvSpPr txBox="1"/>
          <p:nvPr/>
        </p:nvSpPr>
        <p:spPr>
          <a:xfrm>
            <a:off x="228600" y="565150"/>
            <a:ext cx="7518400" cy="1238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defTabSz="0">
              <a:buClr>
                <a:srgbClr val="262626"/>
              </a:buClr>
              <a:buFont typeface="Times New Roman" panose="02020603050405020304" pitchFamily="16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US" altLang="en-US" sz="2800" dirty="0">
                <a:latin typeface="Helvetica" pitchFamily="34" charset="0"/>
              </a:rPr>
              <a:t>A</a:t>
            </a:r>
            <a:r>
              <a:rPr lang="en-US" altLang="en-US" sz="2800" b="1" dirty="0">
                <a:latin typeface="Helvetica" pitchFamily="34" charset="0"/>
              </a:rPr>
              <a:t>ugmented reality </a:t>
            </a:r>
            <a:r>
              <a:rPr lang="en-US" altLang="en-US" sz="2800" dirty="0">
                <a:latin typeface="Helvetica" pitchFamily="34" charset="0"/>
              </a:rPr>
              <a:t> and </a:t>
            </a:r>
            <a:r>
              <a:rPr lang="en-US" altLang="en-US" sz="2800" b="1" dirty="0">
                <a:latin typeface="Helvetica" pitchFamily="34" charset="0"/>
              </a:rPr>
              <a:t>Mixed reality</a:t>
            </a:r>
            <a:br>
              <a:rPr lang="en-US" altLang="en-US" sz="3600" b="1" dirty="0">
                <a:solidFill>
                  <a:srgbClr val="262626"/>
                </a:solidFill>
                <a:latin typeface="Helvetica" pitchFamily="34" charset="0"/>
              </a:rPr>
            </a:br>
            <a:endParaRPr lang="en-US" altLang="en-US" sz="3600" b="1" dirty="0">
              <a:solidFill>
                <a:srgbClr val="262626"/>
              </a:solidFill>
              <a:latin typeface="Helvetica" pitchFamily="34" charset="0"/>
              <a:ea typeface="Helvetica" pitchFamily="34" charset="0"/>
            </a:endParaRPr>
          </a:p>
        </p:txBody>
      </p:sp>
      <p:sp>
        <p:nvSpPr>
          <p:cNvPr id="35843" name="Text Box 2"/>
          <p:cNvSpPr txBox="1"/>
          <p:nvPr/>
        </p:nvSpPr>
        <p:spPr>
          <a:xfrm>
            <a:off x="457200" y="2392363"/>
            <a:ext cx="5289550" cy="34448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000" dirty="0">
                <a:latin typeface="Helvetica" pitchFamily="34" charset="0"/>
              </a:rPr>
              <a:t>Augmented reality (AR) adds digital elements to a live view often by using the camera on a smartphone.</a:t>
            </a:r>
            <a:br>
              <a:rPr lang="en-US" altLang="en-US" sz="2000" dirty="0">
                <a:latin typeface="Helvetica" pitchFamily="34" charset="0"/>
              </a:rPr>
            </a:br>
            <a:r>
              <a:rPr lang="en-US" altLang="en-US" sz="2000" u="sng" dirty="0">
                <a:latin typeface="Helvetica" pitchFamily="34" charset="0"/>
              </a:rPr>
              <a:t>Examples </a:t>
            </a:r>
            <a:endParaRPr lang="en-US" altLang="en-US" sz="2000" u="sng" dirty="0">
              <a:latin typeface="Helvetica" pitchFamily="34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000" dirty="0">
                <a:latin typeface="Helvetica" pitchFamily="34" charset="0"/>
              </a:rPr>
              <a:t>Snapchat lenses and</a:t>
            </a:r>
            <a:endParaRPr lang="en-US" altLang="en-US" sz="2000" dirty="0">
              <a:latin typeface="Helvetica" pitchFamily="34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000" dirty="0">
                <a:latin typeface="Helvetica" pitchFamily="34" charset="0"/>
              </a:rPr>
              <a:t>Pokemon Go.</a:t>
            </a:r>
            <a:br>
              <a:rPr lang="en-US" altLang="en-US" sz="2400" dirty="0">
                <a:solidFill>
                  <a:srgbClr val="262626"/>
                </a:solidFill>
                <a:latin typeface="Helvetica" pitchFamily="34" charset="0"/>
              </a:rPr>
            </a:br>
            <a:br>
              <a:rPr lang="en-US" altLang="en-US" sz="2400" dirty="0">
                <a:solidFill>
                  <a:srgbClr val="262626"/>
                </a:solidFill>
                <a:latin typeface="Helvetica" pitchFamily="34" charset="0"/>
              </a:rPr>
            </a:br>
            <a:endParaRPr lang="en-US" altLang="en-US" sz="2400" dirty="0">
              <a:solidFill>
                <a:srgbClr val="262626"/>
              </a:solidFill>
              <a:latin typeface="Helvetica" pitchFamily="34" charset="0"/>
              <a:ea typeface="Helvetica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Text Box 1"/>
          <p:cNvSpPr txBox="1"/>
          <p:nvPr/>
        </p:nvSpPr>
        <p:spPr>
          <a:xfrm>
            <a:off x="1428750" y="193040"/>
            <a:ext cx="6478270" cy="7092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  <a:t>What is Virtual Reality?</a:t>
            </a:r>
            <a:b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36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501650" y="614680"/>
            <a:ext cx="7804150" cy="587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800100" marR="0" lvl="1" indent="-34290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US" altLang="en-US" sz="240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cs typeface="Noto Sans CJK SC Regular" charset="0"/>
                <a:sym typeface="+mn-ea"/>
              </a:rPr>
              <a:t>Virtual Reality is a computer-generated simulation of a 3-d image or environment that can be interacted with in a seemingly </a:t>
            </a:r>
            <a:r>
              <a:rPr lang="en-US" altLang="en-US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aramond" pitchFamily="16" charset="0"/>
                <a:cs typeface="Noto Sans CJK SC Regular" charset="0"/>
                <a:sym typeface="+mn-ea"/>
              </a:rPr>
              <a:t>real or physical </a:t>
            </a:r>
            <a:r>
              <a:rPr lang="en-US" altLang="en-US" sz="240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cs typeface="Noto Sans CJK SC Regular" charset="0"/>
                <a:sym typeface="+mn-ea"/>
              </a:rPr>
              <a:t>way by a person using special electronic equipment such as a: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Helmet with a screen inside or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Gloves fitted with sensors.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This  immersive environment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can be similar to the real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world or it can be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80000"/>
              </a:lnSpc>
              <a:spcBef>
                <a:spcPts val="5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fantastical.</a:t>
            </a:r>
            <a:b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</a:rPr>
            </a:b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</p:txBody>
      </p:sp>
      <p:pic>
        <p:nvPicPr>
          <p:cNvPr id="7171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6195" y="3387725"/>
            <a:ext cx="3349625" cy="2932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8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0"/>
            <a:ext cx="98298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3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8200" y="0"/>
            <a:ext cx="101346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4" name="Rectangle 1"/>
          <p:cNvSpPr/>
          <p:nvPr/>
        </p:nvSpPr>
        <p:spPr>
          <a:xfrm>
            <a:off x="533400" y="1905000"/>
            <a:ext cx="5943600" cy="3632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None/>
            </a:pP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itchFamily="34" charset="0"/>
              </a:rPr>
              <a:t>Using VR devices such as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itchFamily="34" charset="0"/>
              </a:rPr>
              <a:t> HTC Vive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itchFamily="34" charset="0"/>
              </a:rPr>
              <a:t> Oculus Rift or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Helvetica" pitchFamily="34" charset="0"/>
              </a:rPr>
              <a:t> Google Cardboard,</a:t>
            </a:r>
            <a:endParaRPr lang="en-US" altLang="en-US" sz="2000" dirty="0">
              <a:latin typeface="Helvetica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b="1" u="sng" dirty="0">
                <a:latin typeface="Helvetica" pitchFamily="34" charset="0"/>
              </a:rPr>
              <a:t> users </a:t>
            </a:r>
            <a:r>
              <a:rPr lang="en-US" altLang="en-US" sz="2000" dirty="0">
                <a:latin typeface="Helvetica" pitchFamily="34" charset="0"/>
              </a:rPr>
              <a:t>can be transported into a number of real-world and imagined environments such as the middle of a squawking penguin colony or even the back of a dragon.</a:t>
            </a:r>
            <a:br>
              <a:rPr lang="en-US" altLang="en-US" sz="2000" dirty="0">
                <a:latin typeface="Helvetica" pitchFamily="34" charset="0"/>
              </a:rPr>
            </a:br>
            <a:endParaRPr lang="en-US" altLang="en-US" sz="2000" dirty="0">
              <a:latin typeface="Helvetica" pitchFamily="34" charset="0"/>
              <a:ea typeface="Helvetica" pitchFamily="34" charset="0"/>
            </a:endParaRPr>
          </a:p>
        </p:txBody>
      </p:sp>
      <p:sp>
        <p:nvSpPr>
          <p:cNvPr id="38915" name="Rectangle 2"/>
          <p:cNvSpPr/>
          <p:nvPr/>
        </p:nvSpPr>
        <p:spPr>
          <a:xfrm>
            <a:off x="411163" y="741363"/>
            <a:ext cx="7086600" cy="1323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en-US" sz="2400" b="1" u="sng" dirty="0">
                <a:latin typeface="Helvetica" pitchFamily="34" charset="0"/>
              </a:rPr>
              <a:t>Virtual reality (VR): </a:t>
            </a:r>
            <a:r>
              <a:rPr lang="en-US" altLang="en-US" sz="2400" dirty="0">
                <a:latin typeface="Helvetica" pitchFamily="34" charset="0"/>
              </a:rPr>
              <a:t>implies a complete immersion experience that shuts out the physical world. </a:t>
            </a:r>
            <a:br>
              <a:rPr lang="en-US" altLang="en-US" sz="3200" dirty="0">
                <a:latin typeface="Helvetica" pitchFamily="34" charset="0"/>
              </a:rPr>
            </a:br>
            <a:endParaRPr lang="en-US" altLang="en-US" sz="3200" dirty="0">
              <a:latin typeface="Helvetica" pitchFamily="34" charset="0"/>
              <a:ea typeface="Helvetica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993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3726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39" name="Rectangle 2"/>
          <p:cNvSpPr/>
          <p:nvPr/>
        </p:nvSpPr>
        <p:spPr>
          <a:xfrm>
            <a:off x="533400" y="1905000"/>
            <a:ext cx="8001000" cy="2743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FFFF"/>
                </a:solidFill>
                <a:latin typeface="Helvetica" pitchFamily="34" charset="0"/>
              </a:rPr>
              <a:t> experience , which combines elements </a:t>
            </a:r>
            <a:endParaRPr lang="en-US" altLang="en-US" sz="2000" dirty="0">
              <a:solidFill>
                <a:srgbClr val="FFFFFF"/>
              </a:solidFill>
              <a:latin typeface="Helvetic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FFFF"/>
                </a:solidFill>
                <a:latin typeface="Helvetica" pitchFamily="34" charset="0"/>
              </a:rPr>
              <a:t> Of both AR and VR,</a:t>
            </a:r>
            <a:endParaRPr lang="en-US" altLang="en-US" sz="2000" dirty="0">
              <a:solidFill>
                <a:srgbClr val="FFFFFF"/>
              </a:solidFill>
              <a:latin typeface="Helvetic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FFFF"/>
                </a:solidFill>
                <a:latin typeface="Helvetica" pitchFamily="34" charset="0"/>
              </a:rPr>
              <a:t> Real-world and digital objects interact.</a:t>
            </a:r>
            <a:endParaRPr lang="en-US" altLang="en-US" sz="2000" dirty="0">
              <a:solidFill>
                <a:srgbClr val="FFFFFF"/>
              </a:solidFill>
              <a:latin typeface="Helvetica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FFFF"/>
                </a:solidFill>
                <a:latin typeface="Helvetica" pitchFamily="34" charset="0"/>
              </a:rPr>
              <a:t> Mixed reality technology is just now starting to take off with Microsoft’s HoloLens one of the most notable early mixed reality apparatuses.</a:t>
            </a:r>
            <a:br>
              <a:rPr lang="en-US" altLang="en-US" sz="2000" dirty="0">
                <a:solidFill>
                  <a:srgbClr val="FFFFFF"/>
                </a:solidFill>
                <a:latin typeface="Helvetica" pitchFamily="34" charset="0"/>
              </a:rPr>
            </a:br>
            <a:endParaRPr lang="en-US" altLang="en-US" sz="2000" dirty="0">
              <a:solidFill>
                <a:srgbClr val="FFFFFF"/>
              </a:solidFill>
              <a:latin typeface="Helvetica" pitchFamily="34" charset="0"/>
              <a:ea typeface="Helvetica" pitchFamily="34" charset="0"/>
            </a:endParaRPr>
          </a:p>
        </p:txBody>
      </p:sp>
      <p:sp>
        <p:nvSpPr>
          <p:cNvPr id="39940" name="Rectangle 3"/>
          <p:cNvSpPr/>
          <p:nvPr/>
        </p:nvSpPr>
        <p:spPr>
          <a:xfrm>
            <a:off x="685800" y="762000"/>
            <a:ext cx="4572000" cy="10779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en-US" sz="3200" dirty="0">
                <a:latin typeface="Helvetica" pitchFamily="34" charset="0"/>
              </a:rPr>
              <a:t>Mixed reality (MR)</a:t>
            </a:r>
            <a:br>
              <a:rPr lang="en-US" altLang="en-US" sz="3200" dirty="0">
                <a:latin typeface="Helvetica" pitchFamily="34" charset="0"/>
              </a:rPr>
            </a:br>
            <a:endParaRPr lang="en-US" altLang="en-US" sz="3200" dirty="0">
              <a:latin typeface="Helvetica" pitchFamily="34" charset="0"/>
              <a:ea typeface="Helvetica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1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1737" y="-228600"/>
            <a:ext cx="10345737" cy="388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9144000" cy="3975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Text Box 1"/>
          <p:cNvSpPr txBox="1"/>
          <p:nvPr/>
        </p:nvSpPr>
        <p:spPr>
          <a:xfrm>
            <a:off x="1176338" y="915988"/>
            <a:ext cx="6799262" cy="1303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  <a:t>Conclusion</a:t>
            </a:r>
            <a:b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36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41986" name="Text Box 2"/>
          <p:cNvSpPr txBox="1"/>
          <p:nvPr/>
        </p:nvSpPr>
        <p:spPr>
          <a:xfrm>
            <a:off x="1176338" y="2490788"/>
            <a:ext cx="6799262" cy="34448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As you have probably noticed, the virtual reality environment is consistently evolving. It could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bring dozens of benefits to almost any field, but it can also prove to be harmful. We believe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that the modernization of different fields like medicine, military, sport, entertainment through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the use of virtual reality can be quite a productive accomplishment.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6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9217" name="Text Box 1"/>
          <p:cNvSpPr txBox="1"/>
          <p:nvPr/>
        </p:nvSpPr>
        <p:spPr>
          <a:xfrm>
            <a:off x="1807845" y="-304800"/>
            <a:ext cx="6798945" cy="110617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>
                <a:solidFill>
                  <a:srgbClr val="262626"/>
                </a:solidFill>
                <a:latin typeface="Garamond" pitchFamily="16" charset="0"/>
                <a:ea typeface="SimSun" panose="02010600030101010101" pitchFamily="2" charset="-122"/>
              </a:rPr>
              <a:t>History</a:t>
            </a:r>
            <a:endParaRPr lang="en-US" altLang="en-US" sz="4000" dirty="0">
              <a:solidFill>
                <a:srgbClr val="262626"/>
              </a:solidFill>
              <a:latin typeface="Garamond" pitchFamily="16" charset="0"/>
              <a:ea typeface="SimSun" panose="02010600030101010101" pitchFamily="2" charset="-122"/>
            </a:endParaRP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26060" y="923925"/>
            <a:ext cx="8380730" cy="5275580"/>
          </a:xfrm>
          <a:prstGeom prst="rect">
            <a:avLst/>
          </a:prstGeom>
          <a:blipFill rotWithShape="1">
            <a:blip r:embed="rId2">
              <a:alphaModFix amt="70000"/>
            </a:blip>
            <a:tile tx="0" ty="0" sx="100000" sy="100000" flip="none" algn="tl"/>
          </a:blip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The exact origins of virtual reality are disputed, partly because of how difficult it has been to formulate a definition for the concept of an alternative existence.</a:t>
            </a: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But The development of perspective in Renaissance Europe created convincing depictions of spaces that did not exist, in what has been referred to as the "multiplying   of artificial worlds”.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6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Text Box 1"/>
          <p:cNvSpPr txBox="1"/>
          <p:nvPr/>
        </p:nvSpPr>
        <p:spPr>
          <a:xfrm>
            <a:off x="1176338" y="915988"/>
            <a:ext cx="6799262" cy="1303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 dirty="0">
                <a:solidFill>
                  <a:srgbClr val="262626"/>
                </a:solidFill>
                <a:latin typeface="Garamond" pitchFamily="16" charset="0"/>
                <a:ea typeface="SimSun" panose="02010600030101010101" pitchFamily="2" charset="-122"/>
              </a:rPr>
              <a:t>Late   20th   century</a:t>
            </a:r>
            <a:endParaRPr lang="en-US" altLang="en-US" sz="4000" dirty="0">
              <a:solidFill>
                <a:srgbClr val="262626"/>
              </a:solidFill>
              <a:latin typeface="Garamond" pitchFamily="16" charset="0"/>
              <a:ea typeface="SimSun" panose="02010600030101010101" pitchFamily="2" charset="-122"/>
            </a:endParaRP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176338" y="2490788"/>
            <a:ext cx="679926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Morton Heilig  wrote in the 1950's of an  "Experience Theatre " that could encompass all the senses in an effective   manner, thus drawing the viewer into the  onscreen activity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. He built a prototype of his vision  named  the 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Sensorama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 in  1962, along with five short films to be  displayed in  it  while  engaging  multiple  senses :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+mn-ea"/>
                <a:cs typeface="Noto Sans CJK SC Regular" charset="0"/>
                <a:sym typeface="+mn-ea"/>
              </a:rPr>
              <a:t>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+mn-ea"/>
              <a:cs typeface="Noto Sans CJK SC Regular" charset="0"/>
              <a:sym typeface="+mn-ea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Text Box 1"/>
          <p:cNvSpPr txBox="1"/>
          <p:nvPr/>
        </p:nvSpPr>
        <p:spPr>
          <a:xfrm>
            <a:off x="1176338" y="915988"/>
            <a:ext cx="6799262" cy="1303337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176338" y="2490788"/>
            <a:ext cx="679926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84480" indent="-28448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sight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sound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smell and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448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aramond" pitchFamily="16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Touch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aramond" pitchFamily="16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Predating digital 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Ebrima" panose="02000000000000000000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compuputing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 , the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Sensorama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 was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Ebrima" panose="02000000000000000000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 a mechanical device. 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Ebrima" panose="02000000000000000000" charset="0"/>
              <a:ea typeface="+mn-ea"/>
              <a:cs typeface="Noto Sans CJK SC Regular" charset="0"/>
              <a:sym typeface="+mn-ea"/>
            </a:endParaRPr>
          </a:p>
          <a:p>
            <a:pPr marL="285750" marR="0" lvl="0" indent="-284480" algn="l" defTabSz="457200" rtl="0" eaLnBrk="1" fontAlgn="base" latinLnBrk="0" hangingPunct="1">
              <a:lnSpc>
                <a:spcPct val="80000"/>
              </a:lnSpc>
              <a:spcBef>
                <a:spcPts val="550"/>
              </a:spcBef>
              <a:spcAft>
                <a:spcPts val="600"/>
              </a:spcAft>
              <a:buClrTx/>
              <a:buSzPct val="115000"/>
              <a:buFontTx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Heilig also developed what he referred to as the "</a:t>
            </a:r>
            <a:r>
              <a:rPr kumimoji="0" lang="en-US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Telesphere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17365D"/>
                </a:solidFill>
                <a:effectLst/>
                <a:uLnTx/>
                <a:uFillTx/>
                <a:latin typeface="Ebrima" panose="02000000000000000000" charset="0"/>
                <a:ea typeface="+mn-ea"/>
                <a:cs typeface="Noto Sans CJK SC Regular" charset="0"/>
                <a:sym typeface="+mn-ea"/>
              </a:rPr>
              <a:t> Mask"</a:t>
            </a:r>
            <a:endParaRPr kumimoji="0" lang="en-US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17365D"/>
              </a:solidFill>
              <a:effectLst/>
              <a:uLnTx/>
              <a:uFillTx/>
              <a:latin typeface="Ebrima" panose="02000000000000000000" charset="0"/>
              <a:ea typeface="+mn-ea"/>
              <a:cs typeface="Noto Sans CJK SC Regular" charset="0"/>
              <a:sym typeface="+mn-ea"/>
            </a:endParaRPr>
          </a:p>
        </p:txBody>
      </p:sp>
      <p:pic>
        <p:nvPicPr>
          <p:cNvPr id="1331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663" y="549275"/>
            <a:ext cx="4298950" cy="4103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 Box 1"/>
          <p:cNvSpPr txBox="1"/>
          <p:nvPr/>
        </p:nvSpPr>
        <p:spPr>
          <a:xfrm>
            <a:off x="1176338" y="411163"/>
            <a:ext cx="6799262" cy="642937"/>
          </a:xfrm>
          <a:prstGeom prst="rect">
            <a:avLst/>
          </a:prstGeom>
          <a:noFill/>
          <a:ln w="9525">
            <a:noFill/>
          </a:ln>
        </p:spPr>
        <p:txBody>
          <a:bodyPr wrap="none" anchor="ctr"/>
          <a:p>
            <a:pPr eaLnBrk="0" hangingPunct="0">
              <a:buClrTx/>
              <a:buFont typeface="Times New Roman" panose="02020603050405020304" pitchFamily="16" charset="0"/>
              <a:buNone/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5362" name="Text Box 2"/>
          <p:cNvSpPr txBox="1"/>
          <p:nvPr/>
        </p:nvSpPr>
        <p:spPr>
          <a:xfrm>
            <a:off x="1176338" y="2590800"/>
            <a:ext cx="6799262" cy="33448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.The spectator is given a complete sensation of reality , i.e.</a:t>
            </a: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 moving three dimensional images which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may be in color, with 100% peripheral vision, </a:t>
            </a: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binaural sound,</a:t>
            </a: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 scents and air </a:t>
            </a: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  <a:p>
            <a:pPr marL="284480" indent="-284480" defTabSz="0">
              <a:spcBef>
                <a:spcPts val="6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Wingdings" panose="05000000000000000000" pitchFamily="2" charset="2"/>
              <a:buChar char="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  <a:t>breezes.</a:t>
            </a:r>
            <a:br>
              <a:rPr lang="en-US" altLang="en-US" sz="24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2400" dirty="0">
              <a:solidFill>
                <a:srgbClr val="262626"/>
              </a:solidFill>
              <a:latin typeface="Garamond" pitchFamily="16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1"/>
          <p:cNvSpPr/>
          <p:nvPr/>
        </p:nvSpPr>
        <p:spPr>
          <a:xfrm>
            <a:off x="539750" y="908050"/>
            <a:ext cx="4572000" cy="424751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t">
            <a:spAutoFit/>
          </a:bodyPr>
          <a:p>
            <a:pPr defTabSz="0">
              <a:buFont typeface="Times New Roman" panose="02020603050405020304" pitchFamily="16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17365D"/>
                </a:solidFill>
                <a:latin typeface="Ebrima" panose="02000000000000000000" charset="0"/>
              </a:rPr>
              <a:t>In 1968 what was widely considered to be the first head-mounted display system for use in immersive simulation applications was </a:t>
            </a:r>
            <a:r>
              <a:rPr lang="en-US" altLang="en-US" dirty="0">
                <a:solidFill>
                  <a:srgbClr val="17365D"/>
                </a:solidFill>
                <a:latin typeface="Ebrima" panose="02000000000000000000" charset="0"/>
                <a:sym typeface="+mn-ea"/>
              </a:rPr>
              <a:t> created.</a:t>
            </a:r>
            <a:endParaRPr lang="en-US" altLang="en-US" dirty="0">
              <a:solidFill>
                <a:srgbClr val="17365D"/>
              </a:solidFill>
              <a:latin typeface="Ebrima" panose="02000000000000000000" charset="0"/>
            </a:endParaRPr>
          </a:p>
          <a:p>
            <a:pPr defTabSz="0">
              <a:buFont typeface="Times New Roman" panose="02020603050405020304" pitchFamily="16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17365D"/>
              </a:solidFill>
              <a:latin typeface="Ebrima" panose="02000000000000000000" charset="0"/>
            </a:endParaRPr>
          </a:p>
          <a:p>
            <a:pPr defTabSz="0">
              <a:buFont typeface="Times New Roman" panose="02020603050405020304" pitchFamily="16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17365D"/>
                </a:solidFill>
                <a:latin typeface="Ebrima" panose="02000000000000000000" charset="0"/>
              </a:rPr>
              <a:t>It was primitive both in terms of user interface and visual realism,</a:t>
            </a:r>
            <a:endParaRPr lang="en-US" altLang="en-US" dirty="0">
              <a:solidFill>
                <a:srgbClr val="17365D"/>
              </a:solidFill>
              <a:latin typeface="Ebrima" panose="02000000000000000000" charset="0"/>
            </a:endParaRPr>
          </a:p>
          <a:p>
            <a:pPr defTabSz="0">
              <a:buClr>
                <a:srgbClr val="17365D"/>
              </a:buClr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17365D"/>
              </a:solidFill>
              <a:latin typeface="Ebrima" panose="02000000000000000000" charset="0"/>
            </a:endParaRPr>
          </a:p>
          <a:p>
            <a:pPr defTabSz="0">
              <a:buClr>
                <a:srgbClr val="17365D"/>
              </a:buClr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17365D"/>
                </a:solidFill>
                <a:latin typeface="Ebrima" panose="02000000000000000000" charset="0"/>
              </a:rPr>
              <a:t>    and the HMD to be worn by the user      was so heavy that it had to be suspended from the ceiling. </a:t>
            </a:r>
            <a:endParaRPr lang="en-US" altLang="en-US" dirty="0">
              <a:solidFill>
                <a:srgbClr val="17365D"/>
              </a:solidFill>
              <a:latin typeface="Ebrima" panose="02000000000000000000" charset="0"/>
            </a:endParaRPr>
          </a:p>
          <a:p>
            <a:pPr defTabSz="0">
              <a:buClr>
                <a:srgbClr val="17365D"/>
              </a:buClr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17365D"/>
                </a:solidFill>
                <a:latin typeface="Ebrima" panose="02000000000000000000" charset="0"/>
              </a:rPr>
              <a:t>The graphics comprising the virtual environment were simple wire-frame model rooms. </a:t>
            </a:r>
            <a:br>
              <a:rPr lang="en-US" altLang="en-US" dirty="0">
                <a:solidFill>
                  <a:srgbClr val="17365D"/>
                </a:solidFill>
                <a:latin typeface="Ebrima" panose="02000000000000000000" charset="0"/>
              </a:rPr>
            </a:br>
            <a:endParaRPr lang="en-US" altLang="en-US" dirty="0">
              <a:solidFill>
                <a:srgbClr val="17365D"/>
              </a:solidFill>
              <a:latin typeface="Ebrima" panose="02000000000000000000" charset="0"/>
              <a:ea typeface="Arial" panose="020B0604020202020204" pitchFamily="34" charset="0"/>
            </a:endParaRPr>
          </a:p>
        </p:txBody>
      </p:sp>
      <p:pic>
        <p:nvPicPr>
          <p:cNvPr id="1741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908050"/>
            <a:ext cx="3168650" cy="4524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Text Box 1"/>
          <p:cNvSpPr txBox="1"/>
          <p:nvPr/>
        </p:nvSpPr>
        <p:spPr>
          <a:xfrm>
            <a:off x="1171575" y="344488"/>
            <a:ext cx="6799263" cy="130333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defTabSz="0">
              <a:buFont typeface="Times New Roman" panose="02020603050405020304" pitchFamily="16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  <a:t>1970–1990</a:t>
            </a:r>
            <a:br>
              <a:rPr lang="en-US" altLang="en-US" sz="3600" dirty="0">
                <a:solidFill>
                  <a:srgbClr val="262626"/>
                </a:solidFill>
                <a:latin typeface="Garamond" pitchFamily="16" charset="0"/>
              </a:rPr>
            </a:br>
            <a:endParaRPr lang="en-US" altLang="en-US" sz="3600" dirty="0">
              <a:solidFill>
                <a:srgbClr val="262626"/>
              </a:solidFill>
              <a:latin typeface="Garamond" pitchFamily="16" charset="0"/>
            </a:endParaRPr>
          </a:p>
        </p:txBody>
      </p:sp>
      <p:sp>
        <p:nvSpPr>
          <p:cNvPr id="19459" name="Text Box 2"/>
          <p:cNvSpPr txBox="1"/>
          <p:nvPr/>
        </p:nvSpPr>
        <p:spPr>
          <a:xfrm>
            <a:off x="1173163" y="1079500"/>
            <a:ext cx="6802438" cy="48561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defTabSz="457200" rtl="0" eaLnBrk="0" fontAlgn="base" hangingPunct="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5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45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defRPr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4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Times New Roman" panose="02020603050405020304" pitchFamily="16" charset="0"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20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The virtual reality industry mainly provided VR devices for </a:t>
            </a:r>
            <a:endParaRPr kumimoji="0" lang="en-US" altLang="en-US" sz="20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741680" marR="0" lvl="1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665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medical ,</a:t>
            </a:r>
            <a:endParaRPr kumimoji="0" lang="en-US" altLang="en-US" sz="1665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741680" marR="0" lvl="1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665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 flight simulation ,</a:t>
            </a:r>
            <a:endParaRPr kumimoji="0" lang="en-US" altLang="en-US" sz="1665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741680" marR="0" lvl="1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665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 automobile industry design , and </a:t>
            </a:r>
            <a:endParaRPr kumimoji="0" lang="en-US" altLang="en-US" sz="1665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741680" marR="0" lvl="1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665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military training purposes from 1970 to 1990.</a:t>
            </a:r>
            <a:endParaRPr kumimoji="0" lang="en-US" altLang="en-US" sz="15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20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in NASA 's Jet Propulsion Laboratoryworlds first navigable virtual worlds was produced.</a:t>
            </a:r>
            <a:endParaRPr kumimoji="0" lang="en-US" altLang="en-US" sz="20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20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In 1978 in MIT The Aspen Movie Map was created ,It is a crude virtual tour in which users could wander the streets of Aspen in one of the three modes</a:t>
            </a:r>
            <a:br>
              <a:rPr lang="en-US" altLang="en-US" sz="2000" dirty="0"/>
            </a:br>
            <a:endParaRPr kumimoji="0" lang="en-US" altLang="en-US" sz="18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8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summer,</a:t>
            </a:r>
            <a:endParaRPr kumimoji="0" lang="en-US" altLang="en-US" sz="18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8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 winter,</a:t>
            </a:r>
            <a:endParaRPr kumimoji="0" lang="en-US" altLang="en-US" sz="18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  <a:p>
            <a:pPr marL="284480" marR="0" lvl="0" indent="-284480" algn="l" defTabSz="0" rtl="0" eaLnBrk="1" fontAlgn="base" latinLnBrk="0" hangingPunct="1">
              <a:lnSpc>
                <a:spcPct val="80000"/>
              </a:lnSpc>
              <a:spcBef>
                <a:spcPts val="475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 panose="020B0604020202020204" pitchFamily="34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kumimoji="0" lang="en-US" altLang="en-US" sz="1800" b="0" i="0" u="none" strike="noStrike" kern="1200" cap="none" spc="0" normalizeH="0" baseline="0" noProof="1" dirty="0">
                <a:solidFill>
                  <a:srgbClr val="262626"/>
                </a:solidFill>
                <a:latin typeface="+mn-lt"/>
                <a:ea typeface="+mn-ea"/>
                <a:cs typeface="+mn-cs"/>
                <a:sym typeface="+mn-ea"/>
              </a:rPr>
              <a:t> and polygons</a:t>
            </a:r>
            <a:br>
              <a:rPr lang="en-US" altLang="en-US" sz="1900" dirty="0"/>
            </a:br>
            <a:endParaRPr kumimoji="0" lang="en-US" altLang="en-US" sz="1900" b="0" i="0" u="none" strike="noStrike" kern="1200" cap="none" spc="0" normalizeH="0" baseline="0" noProof="1" dirty="0">
              <a:solidFill>
                <a:srgbClr val="262626"/>
              </a:solidFill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Noto Sans CJK SC Regular"/>
      </a:majorFont>
      <a:minorFont>
        <a:latin typeface="Garamond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Noto Sans CJK SC Regular"/>
      </a:majorFont>
      <a:minorFont>
        <a:latin typeface="Garamond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Garamond"/>
        <a:ea typeface=""/>
        <a:cs typeface="Noto Sans CJK SC Regular"/>
      </a:majorFont>
      <a:minorFont>
        <a:latin typeface="Garamond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6" charset="0"/>
          <a:buNone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6818</Words>
  <Application>WPS Presentation</Application>
  <PresentationFormat/>
  <Paragraphs>177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Times New Roman</vt:lpstr>
      <vt:lpstr>Garamond</vt:lpstr>
      <vt:lpstr>Noto Sans CJK SC Regular</vt:lpstr>
      <vt:lpstr>DejaVu Sans</vt:lpstr>
      <vt:lpstr>Ebrima</vt:lpstr>
      <vt:lpstr>Helvetica</vt:lpstr>
      <vt:lpstr>Segoe Print</vt:lpstr>
      <vt:lpstr>Microsoft YaHei</vt:lpstr>
      <vt:lpstr>Arial Unicode MS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1990–2000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</dc:title>
  <dc:creator>BRUK</dc:creator>
  <cp:lastModifiedBy>BRUK</cp:lastModifiedBy>
  <cp:revision>43</cp:revision>
  <dcterms:created xsi:type="dcterms:W3CDTF">2019-05-07T04:37:00Z</dcterms:created>
  <dcterms:modified xsi:type="dcterms:W3CDTF">2019-05-14T05:51:32Z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